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7" r:id="rId3"/>
    <p:sldId id="259" r:id="rId4"/>
    <p:sldId id="263" r:id="rId5"/>
    <p:sldId id="265" r:id="rId6"/>
    <p:sldId id="267" r:id="rId7"/>
    <p:sldId id="299" r:id="rId8"/>
    <p:sldId id="300" r:id="rId9"/>
    <p:sldId id="318" r:id="rId10"/>
    <p:sldId id="269" r:id="rId11"/>
    <p:sldId id="291" r:id="rId12"/>
    <p:sldId id="313" r:id="rId13"/>
    <p:sldId id="292" r:id="rId14"/>
    <p:sldId id="279" r:id="rId15"/>
    <p:sldId id="302" r:id="rId16"/>
    <p:sldId id="303" r:id="rId17"/>
    <p:sldId id="305" r:id="rId18"/>
    <p:sldId id="306" r:id="rId19"/>
    <p:sldId id="307" r:id="rId20"/>
    <p:sldId id="308" r:id="rId21"/>
    <p:sldId id="309" r:id="rId22"/>
    <p:sldId id="319" r:id="rId23"/>
    <p:sldId id="283" r:id="rId24"/>
    <p:sldId id="287" r:id="rId25"/>
    <p:sldId id="288" r:id="rId26"/>
    <p:sldId id="293" r:id="rId27"/>
    <p:sldId id="322" r:id="rId28"/>
    <p:sldId id="323" r:id="rId29"/>
    <p:sldId id="324" r:id="rId30"/>
    <p:sldId id="32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930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65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3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53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75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68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93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9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3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1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6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0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4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1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3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A629D5-B451-451D-BB7C-FC845C4A01C2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7315D0-0940-4E8D-80C5-97854466E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39FAF-A2AC-5089-B664-0AC8C41D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0"/>
            <a:ext cx="7704667" cy="4844007"/>
          </a:xfrm>
        </p:spPr>
        <p:txBody>
          <a:bodyPr/>
          <a:lstStyle/>
          <a:p>
            <a:r>
              <a:rPr lang="et-EE" dirty="0"/>
              <a:t>Ametikeel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A076-19C9-8FC2-04C6-15DCE8F09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052736"/>
            <a:ext cx="7704667" cy="4947080"/>
          </a:xfrm>
        </p:spPr>
        <p:txBody>
          <a:bodyPr>
            <a:normAutofit/>
          </a:bodyPr>
          <a:lstStyle/>
          <a:p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185982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t-EE" altLang="en-US" b="1" dirty="0"/>
              <a:t>Arvsõnade kokku või lahku kirjutamine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t-EE" altLang="en-US" b="1" dirty="0"/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t-EE" altLang="en-US" sz="3900" b="1" dirty="0"/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t-EE" altLang="en-US" sz="3900" dirty="0"/>
              <a:t>Eelnevaga kokku   -teist, -</a:t>
            </a:r>
            <a:r>
              <a:rPr lang="et-EE" altLang="en-US" sz="3900" dirty="0" err="1"/>
              <a:t>kümmend</a:t>
            </a:r>
            <a:r>
              <a:rPr lang="et-EE" altLang="en-US" sz="3900" dirty="0"/>
              <a:t>  ja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t-EE" altLang="en-US" sz="3900" dirty="0"/>
              <a:t>       -sada, kõik ülejäänu lahku.</a:t>
            </a:r>
          </a:p>
          <a:p>
            <a:pPr eaLnBrk="1" hangingPunct="1">
              <a:lnSpc>
                <a:spcPct val="90000"/>
              </a:lnSpc>
            </a:pPr>
            <a:endParaRPr lang="et-EE" altLang="en-US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altLang="en-US" dirty="0"/>
              <a:t>       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altLang="en-US" dirty="0"/>
              <a:t> 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alt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266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685801"/>
            <a:ext cx="7704667" cy="1231031"/>
          </a:xfrm>
        </p:spPr>
        <p:txBody>
          <a:bodyPr/>
          <a:lstStyle/>
          <a:p>
            <a:pPr eaLnBrk="1" hangingPunct="1"/>
            <a:r>
              <a:rPr lang="et-EE" altLang="en-US" b="1" dirty="0"/>
              <a:t>Arvude käänamine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59632" y="1600200"/>
            <a:ext cx="3236168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t-EE" altLang="en-US" b="1" i="1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2800" b="1" i="1" dirty="0"/>
              <a:t>Vale</a:t>
            </a:r>
            <a:r>
              <a:rPr lang="et-EE" altLang="en-US" sz="2800" i="1" dirty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2025-ndal aastal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64-le elanikule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30-st töötajast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90ndatel aastatel</a:t>
            </a:r>
            <a:r>
              <a:rPr lang="et-EE" altLang="en-US" sz="2800" dirty="0"/>
              <a:t>	</a:t>
            </a:r>
            <a:r>
              <a:rPr lang="et-EE" altLang="en-US" sz="2800" i="1" dirty="0"/>
              <a:t>	</a:t>
            </a:r>
            <a:endParaRPr lang="et-EE" altLang="en-US" sz="2800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364088" y="1600200"/>
            <a:ext cx="3322712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t-EE" altLang="en-US" sz="3200" b="1" i="1" dirty="0"/>
              <a:t>Õige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2025. aastal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64 elanikule</a:t>
            </a:r>
          </a:p>
          <a:p>
            <a:pPr>
              <a:buNone/>
            </a:pPr>
            <a:r>
              <a:rPr lang="et-EE" altLang="en-US" sz="3200" dirty="0"/>
              <a:t>30 töötajast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90. aastatel</a:t>
            </a:r>
          </a:p>
        </p:txBody>
      </p:sp>
    </p:spTree>
    <p:extLst>
      <p:ext uri="{BB962C8B-B14F-4D97-AF65-F5344CB8AC3E}">
        <p14:creationId xmlns:p14="http://schemas.microsoft.com/office/powerpoint/2010/main" val="3199634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altLang="en-US" b="1" dirty="0"/>
              <a:t>-</a:t>
            </a:r>
            <a:r>
              <a:rPr lang="et-EE" altLang="en-US" b="1" i="1" dirty="0" err="1"/>
              <a:t>ne</a:t>
            </a:r>
            <a:r>
              <a:rPr lang="et-EE" altLang="en-US" b="1" dirty="0"/>
              <a:t> ja -</a:t>
            </a:r>
            <a:r>
              <a:rPr lang="et-EE" altLang="en-US" b="1" i="1" dirty="0" err="1"/>
              <a:t>line</a:t>
            </a:r>
            <a:r>
              <a:rPr lang="et-EE" altLang="en-US" b="1" dirty="0"/>
              <a:t>-lõpuliste sõnade liitumine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	kuurisarnane maja</a:t>
            </a:r>
          </a:p>
          <a:p>
            <a:pPr marL="0" indent="0">
              <a:buNone/>
            </a:pPr>
            <a:r>
              <a:rPr lang="et-EE" dirty="0"/>
              <a:t>	lagunenud kuuri sarnane maja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dirty="0" err="1"/>
              <a:t>teiepoolne</a:t>
            </a:r>
            <a:r>
              <a:rPr lang="et-EE" dirty="0"/>
              <a:t> ettepanek</a:t>
            </a:r>
          </a:p>
          <a:p>
            <a:pPr marL="0" indent="0">
              <a:buNone/>
            </a:pPr>
            <a:r>
              <a:rPr lang="et-EE" dirty="0"/>
              <a:t>	Siseministeeriumi-poolne ettepanek</a:t>
            </a:r>
          </a:p>
          <a:p>
            <a:pPr marL="0" indent="0">
              <a:buNone/>
            </a:pPr>
            <a:r>
              <a:rPr lang="et-EE" dirty="0"/>
              <a:t>	Tallinna-lähedane alevik</a:t>
            </a:r>
          </a:p>
          <a:p>
            <a:pPr marL="0" indent="0">
              <a:buNone/>
            </a:pPr>
            <a:r>
              <a:rPr lang="et-EE" dirty="0"/>
              <a:t>	linnalähedane alevik</a:t>
            </a:r>
          </a:p>
        </p:txBody>
      </p:sp>
    </p:spTree>
    <p:extLst>
      <p:ext uri="{BB962C8B-B14F-4D97-AF65-F5344CB8AC3E}">
        <p14:creationId xmlns:p14="http://schemas.microsoft.com/office/powerpoint/2010/main" val="11602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t-EE" altLang="en-US" sz="3200" b="1" dirty="0"/>
              <a:t>Numbrid</a:t>
            </a:r>
            <a:r>
              <a:rPr lang="et-EE" altLang="en-US" b="1" dirty="0"/>
              <a:t> </a:t>
            </a:r>
            <a:r>
              <a:rPr lang="et-EE" altLang="en-US" sz="3200" b="1" dirty="0"/>
              <a:t>+</a:t>
            </a:r>
            <a:r>
              <a:rPr lang="et-EE" altLang="en-US" b="1" dirty="0"/>
              <a:t> </a:t>
            </a:r>
            <a:r>
              <a:rPr lang="et-EE" altLang="en-US" sz="3200" b="1" i="1" dirty="0"/>
              <a:t>-</a:t>
            </a:r>
            <a:r>
              <a:rPr lang="et-EE" altLang="en-US" sz="3200" b="1" i="1" dirty="0" err="1"/>
              <a:t>ne</a:t>
            </a:r>
            <a:r>
              <a:rPr lang="et-EE" altLang="en-US" sz="3200" b="1" i="1" dirty="0"/>
              <a:t>  ja -</a:t>
            </a:r>
            <a:r>
              <a:rPr lang="et-EE" altLang="en-US" sz="3200" b="1" i="1" dirty="0" err="1"/>
              <a:t>line</a:t>
            </a:r>
            <a:r>
              <a:rPr lang="et-EE" altLang="en-US" sz="3200" b="1" dirty="0"/>
              <a:t> -lõpulised sõnad alati kokku</a:t>
            </a:r>
            <a:r>
              <a:rPr lang="et-EE" altLang="en-US" b="1" dirty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67744" y="1556792"/>
            <a:ext cx="6687344" cy="468052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altLang="en-US" i="1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2-aastane 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või </a:t>
            </a: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2aastane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22-aastane 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või</a:t>
            </a:r>
            <a:r>
              <a:rPr lang="et-EE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22aastane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222-aastane 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või </a:t>
            </a:r>
            <a:r>
              <a:rPr lang="et-EE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222aastane</a:t>
            </a:r>
          </a:p>
        </p:txBody>
      </p:sp>
    </p:spTree>
    <p:extLst>
      <p:ext uri="{BB962C8B-B14F-4D97-AF65-F5344CB8AC3E}">
        <p14:creationId xmlns:p14="http://schemas.microsoft.com/office/powerpoint/2010/main" val="647278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pPr eaLnBrk="1" hangingPunct="1"/>
            <a:r>
              <a:rPr lang="et-EE" altLang="en-US" sz="3200" b="1" dirty="0"/>
              <a:t>Arvsõna + </a:t>
            </a:r>
            <a:r>
              <a:rPr lang="et-EE" altLang="en-US" sz="3200" b="1" i="1" dirty="0"/>
              <a:t>-</a:t>
            </a:r>
            <a:r>
              <a:rPr lang="et-EE" altLang="en-US" sz="3200" b="1" i="1" dirty="0" err="1"/>
              <a:t>ne</a:t>
            </a:r>
            <a:r>
              <a:rPr lang="et-EE" altLang="en-US" sz="3200" b="1" i="1" dirty="0"/>
              <a:t>  ja -</a:t>
            </a:r>
            <a:r>
              <a:rPr lang="et-EE" altLang="en-US" sz="3200" b="1" i="1" dirty="0" err="1"/>
              <a:t>line</a:t>
            </a:r>
            <a:r>
              <a:rPr lang="et-EE" altLang="en-US" sz="3200" b="1" dirty="0"/>
              <a:t>  </a:t>
            </a:r>
            <a:r>
              <a:rPr lang="et-EE" altLang="en-US" sz="3200" b="1" dirty="0" err="1"/>
              <a:t>lõpuline</a:t>
            </a:r>
            <a:r>
              <a:rPr lang="et-EE" altLang="en-US" sz="3200" b="1" dirty="0"/>
              <a:t> sõna: kokku- või </a:t>
            </a:r>
            <a:r>
              <a:rPr lang="et-EE" altLang="en-US" sz="3200" b="1" dirty="0" err="1"/>
              <a:t>lahkukirjutus</a:t>
            </a:r>
            <a:r>
              <a:rPr lang="et-EE" altLang="en-US" sz="3200" b="1" dirty="0"/>
              <a:t> sõltub sellest, kas arvsõna koosneb ühest või mitmest sõnast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et-EE" altLang="en-US" sz="28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2800" b="1" dirty="0"/>
              <a:t>		</a:t>
            </a:r>
            <a:r>
              <a:rPr lang="et-EE" altLang="en-US" sz="3100" b="1" dirty="0"/>
              <a:t>kahe</a:t>
            </a:r>
            <a:r>
              <a:rPr lang="et-EE" altLang="en-US" sz="3100" dirty="0"/>
              <a:t>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sz="31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3100" b="1" dirty="0"/>
              <a:t>		kaheteistkümne</a:t>
            </a:r>
            <a:r>
              <a:rPr lang="et-EE" altLang="en-US" sz="3100" dirty="0"/>
              <a:t>aastane või </a:t>
            </a:r>
            <a:r>
              <a:rPr lang="et-EE" altLang="en-US" sz="3100" b="1" dirty="0"/>
              <a:t>kaheteist</a:t>
            </a:r>
            <a:r>
              <a:rPr lang="et-EE" altLang="en-US" sz="3100" dirty="0"/>
              <a:t>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sz="31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3100" b="1" dirty="0"/>
              <a:t>		kahekümne</a:t>
            </a:r>
            <a:r>
              <a:rPr lang="et-EE" altLang="en-US" sz="3100" dirty="0"/>
              <a:t>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sz="31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3100" b="1" dirty="0">
                <a:solidFill>
                  <a:srgbClr val="0070C0"/>
                </a:solidFill>
              </a:rPr>
              <a:t>		kahekümne kahe </a:t>
            </a:r>
            <a:r>
              <a:rPr lang="et-EE" altLang="en-US" sz="3100" dirty="0"/>
              <a:t>aastane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sz="31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3100" b="1" dirty="0">
                <a:solidFill>
                  <a:srgbClr val="0070C0"/>
                </a:solidFill>
              </a:rPr>
              <a:t>		kahesaja kahekümne kahe </a:t>
            </a:r>
            <a:r>
              <a:rPr lang="et-EE" altLang="en-US" sz="3100" dirty="0"/>
              <a:t>aastane</a:t>
            </a:r>
          </a:p>
        </p:txBody>
      </p:sp>
    </p:spTree>
    <p:extLst>
      <p:ext uri="{BB962C8B-B14F-4D97-AF65-F5344CB8AC3E}">
        <p14:creationId xmlns:p14="http://schemas.microsoft.com/office/powerpoint/2010/main" val="232772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Ära eksita lugejat!</a:t>
            </a:r>
            <a:br>
              <a:rPr lang="et-EE" dirty="0"/>
            </a:b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9389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dirty="0"/>
              <a:t>		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Trahvisumma on eurodes </a:t>
            </a:r>
            <a:r>
              <a:rPr lang="et-EE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50, 5 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sellest laekub kohalikule omavalitsusele.</a:t>
            </a:r>
          </a:p>
          <a:p>
            <a:pPr marL="0" indent="0">
              <a:buNone/>
            </a:pP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	Punkte tuleb täis saada minimaalselt </a:t>
            </a:r>
            <a:r>
              <a:rPr lang="et-EE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20. 6 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lisaülesande eest võib saada 0,5 punkti juurde.</a:t>
            </a:r>
          </a:p>
          <a:p>
            <a:pPr marL="0" indent="0">
              <a:buNone/>
            </a:pPr>
            <a:endParaRPr lang="et-E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… valitsuse määrus nr</a:t>
            </a:r>
            <a:r>
              <a:rPr lang="et-EE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5 5. 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maist 2021. a.</a:t>
            </a:r>
          </a:p>
          <a:p>
            <a:pPr marL="0" indent="0">
              <a:buNone/>
            </a:pPr>
            <a:r>
              <a:rPr lang="et-EE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valitsuse 5. mai 2021. a määrus nr 5</a:t>
            </a:r>
            <a:br>
              <a:rPr lang="et-EE" dirty="0">
                <a:solidFill>
                  <a:srgbClr val="00B050"/>
                </a:solidFill>
              </a:rPr>
            </a:br>
            <a:endParaRPr lang="et-EE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dirty="0"/>
              <a:t>				</a:t>
            </a:r>
            <a:r>
              <a:rPr lang="et-EE" sz="3200" dirty="0"/>
              <a:t>Muuda lausejärge!</a:t>
            </a:r>
          </a:p>
        </p:txBody>
      </p:sp>
    </p:spTree>
    <p:extLst>
      <p:ext uri="{BB962C8B-B14F-4D97-AF65-F5344CB8AC3E}">
        <p14:creationId xmlns:p14="http://schemas.microsoft.com/office/powerpoint/2010/main" val="1485358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531639"/>
          </a:xfrm>
        </p:spPr>
        <p:txBody>
          <a:bodyPr/>
          <a:lstStyle/>
          <a:p>
            <a:r>
              <a:rPr lang="et-EE" dirty="0"/>
              <a:t>Ära eksita lugejat!</a:t>
            </a:r>
            <a:br>
              <a:rPr lang="et-EE" dirty="0"/>
            </a:b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0829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dirty="0"/>
              <a:t>	</a:t>
            </a:r>
            <a:r>
              <a:rPr lang="et-EE" sz="3600" dirty="0"/>
              <a:t>Numbertähistusega teksti liigendamist 	kasutades ära alusta lauset numbriga!</a:t>
            </a:r>
          </a:p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1.1.</a:t>
            </a:r>
          </a:p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1.2.</a:t>
            </a:r>
          </a:p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</a:p>
          <a:p>
            <a:r>
              <a:rPr lang="et-EE" sz="3000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11.10. 2023. </a:t>
            </a:r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aastal toimub ….</a:t>
            </a:r>
          </a:p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11.10. Aastal 2023 toimub …</a:t>
            </a:r>
          </a:p>
        </p:txBody>
      </p:sp>
    </p:spTree>
    <p:extLst>
      <p:ext uri="{BB962C8B-B14F-4D97-AF65-F5344CB8AC3E}">
        <p14:creationId xmlns:p14="http://schemas.microsoft.com/office/powerpoint/2010/main" val="237573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b="1" dirty="0"/>
              <a:t>Kui vaja, vähenda võltsimisvõimalusi </a:t>
            </a:r>
            <a:br>
              <a:rPr lang="et-EE" sz="3600" b="1" dirty="0"/>
            </a:br>
            <a:endParaRPr lang="et-E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Vajalik dubleerimine: töötasu 130.00 (</a:t>
            </a:r>
            <a:r>
              <a:rPr lang="et-EE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üks</a:t>
            </a: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sada kolmkümmend) eurot</a:t>
            </a:r>
          </a:p>
          <a:p>
            <a:endParaRPr lang="et-E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Järgujaotiste tihendamine: </a:t>
            </a:r>
          </a:p>
          <a:p>
            <a:pPr marL="0" indent="0">
              <a:buNone/>
            </a:pP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	 531 900 €  asemel  531900 €</a:t>
            </a:r>
          </a:p>
        </p:txBody>
      </p:sp>
    </p:spTree>
    <p:extLst>
      <p:ext uri="{BB962C8B-B14F-4D97-AF65-F5344CB8AC3E}">
        <p14:creationId xmlns:p14="http://schemas.microsoft.com/office/powerpoint/2010/main" val="1609636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Kuupäev on alati punktiga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866960"/>
          </a:xfrm>
        </p:spPr>
        <p:txBody>
          <a:bodyPr/>
          <a:lstStyle/>
          <a:p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Ära kasuta aastani 2032 kuuekohalist ajamärget: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22.12.24, keegi loeb seda 24. dets 2022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Juriidilistes ja finantsdokumentides on kõige kindlam kuu välja kirjutada: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19. dets 2022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03. mail 2025. aastal või 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3. mail 2025. aastal</a:t>
            </a:r>
          </a:p>
        </p:txBody>
      </p:sp>
    </p:spTree>
    <p:extLst>
      <p:ext uri="{BB962C8B-B14F-4D97-AF65-F5344CB8AC3E}">
        <p14:creationId xmlns:p14="http://schemas.microsoft.com/office/powerpoint/2010/main" val="4028720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59631"/>
          </a:xfrm>
        </p:spPr>
        <p:txBody>
          <a:bodyPr/>
          <a:lstStyle/>
          <a:p>
            <a:r>
              <a:rPr lang="et-EE" b="1" dirty="0"/>
              <a:t>kuni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499176" cy="45870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t-EE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t-EE" b="1" i="1" dirty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-kriips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on korrektses tekstis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pikk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(Alt + 0150)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ja ilma tühikuteta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12.–14.01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12.01–14.04.2021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12.01.2020–14.01.2021</a:t>
            </a:r>
          </a:p>
          <a:p>
            <a:pPr marL="0" indent="0" algn="ctr">
              <a:buNone/>
            </a:pP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NB!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Kuupäev on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alati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punktiga, aasta puhul 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sõltub sõna asendist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2020.–2025. aastal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aasta</a:t>
            </a:r>
            <a:r>
              <a:rPr lang="et-E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l 2020–2025</a:t>
            </a:r>
          </a:p>
          <a:p>
            <a:pPr marL="0" indent="0" algn="ctr">
              <a:buNone/>
            </a:pPr>
            <a:endParaRPr lang="et-EE" dirty="0"/>
          </a:p>
          <a:p>
            <a:pPr marL="0" indent="0" algn="ctr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7804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dirty="0"/>
              <a:t>KUST SAAB KEELEABI?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2348880"/>
            <a:ext cx="6923112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b="1" dirty="0"/>
              <a:t>	</a:t>
            </a:r>
            <a:r>
              <a:rPr lang="et-EE" sz="3200" b="1" dirty="0"/>
              <a:t>eki.ee</a:t>
            </a:r>
            <a:endParaRPr lang="et-E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t-EE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eelenõuandetelefon    </a:t>
            </a:r>
            <a:r>
              <a:rPr lang="et-EE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631 3731</a:t>
            </a:r>
          </a:p>
          <a:p>
            <a:pPr marL="0" indent="0">
              <a:buNone/>
            </a:pPr>
            <a:r>
              <a:rPr lang="et-EE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			</a:t>
            </a:r>
            <a:r>
              <a:rPr lang="et-EE" altLang="en-US" dirty="0"/>
              <a:t>		</a:t>
            </a:r>
            <a:r>
              <a:rPr lang="et-EE" altLang="en-US" dirty="0">
                <a:latin typeface="Arial Rounded MT Bold" panose="020F0704030504030204" pitchFamily="34" charset="0"/>
              </a:rPr>
              <a:t>(kell 9-13)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58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Kellaaeg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38174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t-EE" dirty="0"/>
              <a:t>  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Eestikeelses tekstis erista tunnid ja minutid  punktiga, rahvusvaheline tava eeldab koolonit.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Täistundi pole mõtet igal pool nullidega tähistada, kui võltsimishirm puudub</a:t>
            </a:r>
          </a:p>
          <a:p>
            <a:pPr marL="0" indent="0">
              <a:buNone/>
            </a:pP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			12.30–14.45</a:t>
            </a:r>
          </a:p>
          <a:p>
            <a:pPr marL="0" indent="0">
              <a:buNone/>
            </a:pP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			avatud 12–18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75891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Mida millal Eestis kasutada?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r>
              <a:rPr lang="et-EE" sz="2400" dirty="0">
                <a:latin typeface="Arial" panose="020B0604020202020204" pitchFamily="34" charset="0"/>
                <a:cs typeface="Arial" panose="020B0604020202020204" pitchFamily="34" charset="0"/>
              </a:rPr>
              <a:t>euro		</a:t>
            </a:r>
          </a:p>
          <a:p>
            <a:pPr marL="1371600" lvl="3" indent="0">
              <a:buNone/>
            </a:pPr>
            <a:r>
              <a:rPr lang="et-EE" sz="24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</a:p>
          <a:p>
            <a:pPr marL="1371600" lvl="3" indent="0">
              <a:buNone/>
            </a:pPr>
            <a:r>
              <a:rPr lang="et-EE" sz="2400" dirty="0">
                <a:latin typeface="Arial" panose="020B0604020202020204" pitchFamily="34" charset="0"/>
                <a:cs typeface="Arial" panose="020B0604020202020204" pitchFamily="34" charset="0"/>
              </a:rPr>
              <a:t>EUR – kursivõrdlustabelites, eri vääringute kõrvutamisel või võrdlemisel</a:t>
            </a:r>
          </a:p>
          <a:p>
            <a:pPr marL="1371600" lvl="3" indent="0">
              <a:buNone/>
            </a:pPr>
            <a:r>
              <a:rPr lang="et-EE" sz="2400" dirty="0" err="1">
                <a:latin typeface="Arial" panose="020B0604020202020204" pitchFamily="34" charset="0"/>
                <a:cs typeface="Arial" panose="020B0604020202020204" pitchFamily="34" charset="0"/>
              </a:rPr>
              <a:t>euri</a:t>
            </a:r>
            <a:r>
              <a:rPr lang="et-EE" sz="2400" dirty="0">
                <a:latin typeface="Arial" panose="020B0604020202020204" pitchFamily="34" charset="0"/>
                <a:cs typeface="Arial" panose="020B0604020202020204" pitchFamily="34" charset="0"/>
              </a:rPr>
              <a:t> – lihtsalt lohakas keelekasutus</a:t>
            </a:r>
          </a:p>
        </p:txBody>
      </p:sp>
    </p:spTree>
    <p:extLst>
      <p:ext uri="{BB962C8B-B14F-4D97-AF65-F5344CB8AC3E}">
        <p14:creationId xmlns:p14="http://schemas.microsoft.com/office/powerpoint/2010/main" val="69237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Rahaühik – ikka tühik!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630.60 € = 630,60 €</a:t>
            </a:r>
          </a:p>
          <a:p>
            <a:pPr marL="0" indent="0" algn="ctr">
              <a:buNone/>
            </a:pP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630.60 € = 630.60 eurot = </a:t>
            </a:r>
          </a:p>
          <a:p>
            <a:pPr marL="0" indent="0" algn="ctr">
              <a:buNone/>
            </a:pP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630 eurot 60 senti = 630 € 60 s </a:t>
            </a:r>
          </a:p>
          <a:p>
            <a:pPr marL="0" indent="0" algn="ctr">
              <a:buNone/>
            </a:pPr>
            <a:r>
              <a:rPr lang="et-EE" sz="2800" dirty="0">
                <a:latin typeface="Arial" panose="020B0604020202020204" pitchFamily="34" charset="0"/>
                <a:cs typeface="Arial" panose="020B0604020202020204" pitchFamily="34" charset="0"/>
              </a:rPr>
              <a:t>	30.-    sobib hinnasildile, ei sobi teksti</a:t>
            </a:r>
          </a:p>
        </p:txBody>
      </p:sp>
    </p:spTree>
    <p:extLst>
      <p:ext uri="{BB962C8B-B14F-4D97-AF65-F5344CB8AC3E}">
        <p14:creationId xmlns:p14="http://schemas.microsoft.com/office/powerpoint/2010/main" val="650181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n-US" b="1" dirty="0"/>
              <a:t>Millal kasutada suurt algustähte?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hangingPunct="1"/>
            <a:endParaRPr lang="et-EE" altLang="en-US" b="1" dirty="0"/>
          </a:p>
          <a:p>
            <a:pPr marL="609600" indent="-609600" eaLnBrk="1" hangingPunct="1"/>
            <a:r>
              <a:rPr lang="et-EE" altLang="en-US" sz="3600" dirty="0"/>
              <a:t>L</a:t>
            </a:r>
            <a:r>
              <a:rPr lang="et-EE" altLang="en-US" sz="3600"/>
              <a:t>äbiv </a:t>
            </a:r>
            <a:r>
              <a:rPr lang="et-EE" altLang="en-US" sz="3600" dirty="0"/>
              <a:t>esisuurtäht – nimedel ja püsikindlatel nimetustel </a:t>
            </a:r>
          </a:p>
          <a:p>
            <a:pPr marL="609600" indent="-609600" eaLnBrk="1" hangingPunct="1"/>
            <a:endParaRPr lang="et-EE" altLang="en-US" sz="3600" dirty="0"/>
          </a:p>
          <a:p>
            <a:pPr marL="609600" indent="-609600" eaLnBrk="1" hangingPunct="1"/>
            <a:r>
              <a:rPr lang="et-EE" altLang="en-US" sz="3600" dirty="0"/>
              <a:t>Esimene sõna suure algustähega ja jutumärgid – pealkirjadel</a:t>
            </a:r>
          </a:p>
        </p:txBody>
      </p:sp>
    </p:spTree>
    <p:extLst>
      <p:ext uri="{BB962C8B-B14F-4D97-AF65-F5344CB8AC3E}">
        <p14:creationId xmlns:p14="http://schemas.microsoft.com/office/powerpoint/2010/main" val="231080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n-US" b="1" dirty="0"/>
              <a:t>Püsikindla nimetusega näitame täpsust ja täielikkust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n-US" dirty="0"/>
              <a:t>Justiitsministeerium või justiitsministeerium</a:t>
            </a:r>
          </a:p>
          <a:p>
            <a:pPr eaLnBrk="1" hangingPunct="1"/>
            <a:r>
              <a:rPr lang="et-EE" altLang="en-US" dirty="0"/>
              <a:t>Maksu- ja Tolliamet, aga maksuamet, tolli- ja maksuamet</a:t>
            </a:r>
          </a:p>
          <a:p>
            <a:pPr eaLnBrk="1" hangingPunct="1"/>
            <a:r>
              <a:rPr lang="et-EE" altLang="en-US" dirty="0"/>
              <a:t>Eesti Turismifirmade Liit või Eesti turismifirmade liit</a:t>
            </a:r>
          </a:p>
          <a:p>
            <a:pPr eaLnBrk="1" hangingPunct="1"/>
            <a:r>
              <a:rPr lang="et-EE" altLang="en-US" dirty="0"/>
              <a:t>Eesti Keele Sihtasutus või eesti keele sihtasutus</a:t>
            </a:r>
          </a:p>
          <a:p>
            <a:pPr eaLnBrk="1" hangingPunct="1"/>
            <a:endParaRPr lang="et-EE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4677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t-EE" altLang="en-US" b="1" dirty="0"/>
              <a:t>Allüksused või osad,</a:t>
            </a:r>
            <a:br>
              <a:rPr lang="et-EE" altLang="en-US" b="1" dirty="0"/>
            </a:br>
            <a:r>
              <a:rPr lang="et-EE" altLang="en-US" b="1" dirty="0"/>
              <a:t>omandivormi </a:t>
            </a:r>
            <a:r>
              <a:rPr lang="et-EE" altLang="en-US" b="1" dirty="0" err="1"/>
              <a:t>tähistaja</a:t>
            </a:r>
            <a:endParaRPr lang="et-EE" altLang="en-US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t-EE" altLang="en-US" dirty="0"/>
              <a:t>Siseministeeriumi rahvastiku arvestuse osakond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n-US" dirty="0" err="1"/>
              <a:t>TalTechi</a:t>
            </a:r>
            <a:r>
              <a:rPr lang="et-EE" altLang="en-US" dirty="0"/>
              <a:t> geoloogia instituut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n-US" dirty="0"/>
              <a:t>Eesti Panga nõukogu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n-US" dirty="0"/>
              <a:t>aktsiaselts Suur Tõll või Suure Tõllu aktsiaselts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n-US" dirty="0"/>
              <a:t>osaühing Rakvere Piim või Rakvere Piima osaühing</a:t>
            </a:r>
          </a:p>
        </p:txBody>
      </p:sp>
    </p:spTree>
    <p:extLst>
      <p:ext uri="{BB962C8B-B14F-4D97-AF65-F5344CB8AC3E}">
        <p14:creationId xmlns:p14="http://schemas.microsoft.com/office/powerpoint/2010/main" val="2731652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t-EE" altLang="en-US" sz="3600" b="1" dirty="0"/>
              <a:t>Ametinimetused, auastmed, teaduskraadid ja tiitlid väikese tähega</a:t>
            </a:r>
            <a:r>
              <a:rPr lang="et-EE" altLang="en-US" sz="3600" dirty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et-EE" altLang="en-US" sz="3600" dirty="0"/>
          </a:p>
          <a:p>
            <a:pPr eaLnBrk="1" hangingPunct="1"/>
            <a:r>
              <a:rPr lang="et-EE" altLang="en-US" sz="3600" dirty="0"/>
              <a:t> </a:t>
            </a:r>
            <a:r>
              <a:rPr lang="et-EE" altLang="en-US" sz="3200" dirty="0"/>
              <a:t>president</a:t>
            </a:r>
          </a:p>
          <a:p>
            <a:pPr eaLnBrk="1" hangingPunct="1"/>
            <a:r>
              <a:rPr lang="et-EE" altLang="en-US" sz="3200" dirty="0"/>
              <a:t> peaminister</a:t>
            </a:r>
          </a:p>
          <a:p>
            <a:pPr eaLnBrk="1" hangingPunct="1"/>
            <a:r>
              <a:rPr lang="et-EE" altLang="en-US" sz="3200" dirty="0"/>
              <a:t> autojuht</a:t>
            </a:r>
          </a:p>
          <a:p>
            <a:pPr eaLnBrk="1" hangingPunct="1"/>
            <a:r>
              <a:rPr lang="et-EE" altLang="en-US" sz="3200" dirty="0"/>
              <a:t> kindral</a:t>
            </a:r>
          </a:p>
          <a:p>
            <a:pPr eaLnBrk="1" hangingPunct="1"/>
            <a:r>
              <a:rPr lang="et-EE" altLang="en-US" sz="3200" dirty="0"/>
              <a:t> magister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t-EE" altLang="en-US" sz="3600" dirty="0"/>
              <a:t> </a:t>
            </a:r>
          </a:p>
          <a:p>
            <a:pPr eaLnBrk="1" hangingPunct="1"/>
            <a:r>
              <a:rPr lang="et-EE" altLang="en-US" sz="3200" dirty="0"/>
              <a:t>aasta isa</a:t>
            </a:r>
          </a:p>
          <a:p>
            <a:pPr eaLnBrk="1" hangingPunct="1"/>
            <a:r>
              <a:rPr lang="et-EE" altLang="en-US" sz="3200" dirty="0"/>
              <a:t> härra</a:t>
            </a:r>
          </a:p>
          <a:p>
            <a:pPr eaLnBrk="1" hangingPunct="1"/>
            <a:r>
              <a:rPr lang="et-EE" altLang="en-US" sz="3200" i="1" dirty="0"/>
              <a:t> </a:t>
            </a:r>
            <a:r>
              <a:rPr lang="et-EE" altLang="en-US" sz="3200" i="1" dirty="0" err="1"/>
              <a:t>sir</a:t>
            </a:r>
            <a:r>
              <a:rPr lang="et-EE" altLang="en-US" sz="3200" i="1" dirty="0"/>
              <a:t> või </a:t>
            </a:r>
            <a:r>
              <a:rPr lang="et-EE" altLang="en-US" sz="3200" dirty="0" err="1"/>
              <a:t>Sir</a:t>
            </a:r>
            <a:r>
              <a:rPr lang="et-EE" altLang="en-US" sz="3200" dirty="0"/>
              <a:t> </a:t>
            </a:r>
          </a:p>
          <a:p>
            <a:pPr eaLnBrk="1" hangingPunct="1"/>
            <a:r>
              <a:rPr lang="et-EE" altLang="en-US" sz="3200" dirty="0"/>
              <a:t> </a:t>
            </a:r>
            <a:r>
              <a:rPr lang="et-EE" altLang="en-US" sz="3200" dirty="0" err="1"/>
              <a:t>von</a:t>
            </a:r>
            <a:endParaRPr lang="et-EE" altLang="en-US" sz="3200" dirty="0"/>
          </a:p>
          <a:p>
            <a:pPr eaLnBrk="1" hangingPunct="1"/>
            <a:r>
              <a:rPr lang="et-EE" altLang="en-US" sz="32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424061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Kirja algus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t-EE" sz="3200" dirty="0"/>
              <a:t>Lugupeetud Mari Maasikas</a:t>
            </a:r>
          </a:p>
          <a:p>
            <a:pPr marL="457200" lvl="1" indent="0">
              <a:buNone/>
            </a:pPr>
            <a:r>
              <a:rPr lang="et-EE" sz="3200" dirty="0"/>
              <a:t>Tere	</a:t>
            </a:r>
            <a:r>
              <a:rPr lang="et-EE" sz="3200"/>
              <a:t>			Tere</a:t>
            </a:r>
            <a:r>
              <a:rPr lang="et-EE" sz="3200" dirty="0"/>
              <a:t>!</a:t>
            </a:r>
          </a:p>
          <a:p>
            <a:pPr marL="457200" lvl="1" indent="0">
              <a:buNone/>
            </a:pPr>
            <a:r>
              <a:rPr lang="et-EE" sz="3200" dirty="0"/>
              <a:t>Tere, Mari		Tere, Mari!</a:t>
            </a:r>
          </a:p>
        </p:txBody>
      </p:sp>
    </p:spTree>
    <p:extLst>
      <p:ext uri="{BB962C8B-B14F-4D97-AF65-F5344CB8AC3E}">
        <p14:creationId xmlns:p14="http://schemas.microsoft.com/office/powerpoint/2010/main" val="2352407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Kirja sisu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Algusesse see, mis kirja saaja seisukohast kõige tähtsam</a:t>
            </a:r>
          </a:p>
          <a:p>
            <a:r>
              <a:rPr lang="et-EE" dirty="0"/>
              <a:t>Keskele täpsustav/täiendav osa</a:t>
            </a:r>
          </a:p>
          <a:p>
            <a:r>
              <a:rPr lang="et-EE" dirty="0"/>
              <a:t>Lõppu see, mida kirja saajalt ootate</a:t>
            </a:r>
          </a:p>
        </p:txBody>
      </p:sp>
    </p:spTree>
    <p:extLst>
      <p:ext uri="{BB962C8B-B14F-4D97-AF65-F5344CB8AC3E}">
        <p14:creationId xmlns:p14="http://schemas.microsoft.com/office/powerpoint/2010/main" val="308563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Kirja lõpp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Lugupidamisega / Austusega / Tervitades</a:t>
            </a:r>
          </a:p>
          <a:p>
            <a:pPr marL="0" indent="0">
              <a:buNone/>
            </a:pPr>
            <a:r>
              <a:rPr lang="et-EE" dirty="0"/>
              <a:t>Tõnu Toom</a:t>
            </a:r>
          </a:p>
          <a:p>
            <a:pPr marL="0" indent="0">
              <a:buNone/>
            </a:pPr>
            <a:r>
              <a:rPr lang="et-EE" dirty="0"/>
              <a:t>juhataja</a:t>
            </a:r>
          </a:p>
        </p:txBody>
      </p:sp>
    </p:spTree>
    <p:extLst>
      <p:ext uri="{BB962C8B-B14F-4D97-AF65-F5344CB8AC3E}">
        <p14:creationId xmlns:p14="http://schemas.microsoft.com/office/powerpoint/2010/main" val="362946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dirty="0"/>
              <a:t>LÜHENDID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7949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t-EE" altLang="en-US" dirty="0"/>
              <a:t>Lühendades üldjuhul punkti ei kasutata</a:t>
            </a:r>
          </a:p>
          <a:p>
            <a:pPr>
              <a:lnSpc>
                <a:spcPct val="90000"/>
              </a:lnSpc>
              <a:buNone/>
            </a:pPr>
            <a:r>
              <a:rPr lang="et-EE" altLang="en-US" b="1" dirty="0"/>
              <a:t>			</a:t>
            </a:r>
            <a:r>
              <a:rPr lang="et-EE" altLang="en-US" b="1" i="1" dirty="0"/>
              <a:t>jne		vms		nr		a</a:t>
            </a:r>
            <a:r>
              <a:rPr lang="et-EE" altLang="en-US" b="1" dirty="0"/>
              <a:t> </a:t>
            </a:r>
            <a:endParaRPr lang="et-EE" altLang="en-US" dirty="0"/>
          </a:p>
          <a:p>
            <a:pPr>
              <a:lnSpc>
                <a:spcPct val="90000"/>
              </a:lnSpc>
            </a:pPr>
            <a:r>
              <a:rPr lang="et-EE" altLang="en-US" dirty="0"/>
              <a:t>Kui lühend langeb kokku mingi sõnaga, siis piisab sisepunktist:</a:t>
            </a:r>
            <a:endParaRPr lang="et-EE" altLang="en-US" b="1" dirty="0"/>
          </a:p>
          <a:p>
            <a:pPr>
              <a:lnSpc>
                <a:spcPct val="90000"/>
              </a:lnSpc>
              <a:buNone/>
            </a:pPr>
            <a:r>
              <a:rPr lang="et-EE" altLang="en-US" b="1" dirty="0"/>
              <a:t>      				</a:t>
            </a:r>
            <a:r>
              <a:rPr lang="et-EE" altLang="en-US" b="1" i="1" dirty="0"/>
              <a:t>e.m.a	 	k.a		s.o</a:t>
            </a:r>
            <a:r>
              <a:rPr lang="et-EE" altLang="en-US" b="1" dirty="0"/>
              <a:t>         </a:t>
            </a:r>
            <a:endParaRPr lang="et-EE" altLang="en-US" dirty="0"/>
          </a:p>
          <a:p>
            <a:pPr>
              <a:lnSpc>
                <a:spcPct val="90000"/>
              </a:lnSpc>
            </a:pPr>
            <a:r>
              <a:rPr lang="et-EE" altLang="en-US" dirty="0"/>
              <a:t>Kui liitsõna lühendatakse nii, et jääb alles esimese sõna iseloomulik algusosa, siis </a:t>
            </a:r>
            <a:r>
              <a:rPr lang="et-EE" altLang="en-US" b="1" dirty="0"/>
              <a:t>tuleb kasutada sidekriipsu:</a:t>
            </a:r>
          </a:p>
          <a:p>
            <a:pPr>
              <a:lnSpc>
                <a:spcPct val="90000"/>
              </a:lnSpc>
              <a:buNone/>
            </a:pPr>
            <a:r>
              <a:rPr lang="et-EE" altLang="en-US" b="1" dirty="0"/>
              <a:t>					</a:t>
            </a:r>
            <a:r>
              <a:rPr lang="et-EE" altLang="en-US" b="1" i="1" dirty="0" err="1"/>
              <a:t>rg</a:t>
            </a:r>
            <a:r>
              <a:rPr lang="et-EE" altLang="en-US" b="1" i="1" dirty="0"/>
              <a:t>-kood	</a:t>
            </a:r>
            <a:r>
              <a:rPr lang="et-EE" altLang="en-US" b="1" i="1" dirty="0" err="1"/>
              <a:t>reg</a:t>
            </a:r>
            <a:r>
              <a:rPr lang="et-EE" altLang="en-US" b="1" i="1" dirty="0"/>
              <a:t>-nr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8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Hea ametlik stiil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Üheselt mõistetav</a:t>
            </a:r>
          </a:p>
          <a:p>
            <a:r>
              <a:rPr lang="et-EE" dirty="0"/>
              <a:t>Neutraalne</a:t>
            </a:r>
          </a:p>
          <a:p>
            <a:r>
              <a:rPr lang="et-EE" dirty="0"/>
              <a:t>Lühike</a:t>
            </a:r>
          </a:p>
        </p:txBody>
      </p:sp>
    </p:spTree>
    <p:extLst>
      <p:ext uri="{BB962C8B-B14F-4D97-AF65-F5344CB8AC3E}">
        <p14:creationId xmlns:p14="http://schemas.microsoft.com/office/powerpoint/2010/main" val="234525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n-US" b="1" dirty="0"/>
              <a:t>Väiketähtlühendi käänamine: loed sõnana välja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600200"/>
            <a:ext cx="6984776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t-EE" altLang="en-US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r>
              <a:rPr lang="et-EE" altLang="en-US" sz="4000" b="1" dirty="0"/>
              <a:t>			nr-</a:t>
            </a:r>
            <a:r>
              <a:rPr lang="et-EE" altLang="en-US" sz="4000" b="1" dirty="0" err="1"/>
              <a:t>le</a:t>
            </a:r>
            <a:r>
              <a:rPr lang="et-EE" altLang="en-US" sz="4000" b="1" dirty="0"/>
              <a:t>			nr-tele</a:t>
            </a:r>
          </a:p>
          <a:p>
            <a:pPr eaLnBrk="1" hangingPunct="1">
              <a:buFont typeface="Wingdings" pitchFamily="2" charset="2"/>
              <a:buNone/>
            </a:pPr>
            <a:endParaRPr lang="et-EE" altLang="en-US" sz="4000" b="1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4000" b="1" dirty="0"/>
              <a:t>			a-l				a-tel </a:t>
            </a:r>
            <a:r>
              <a:rPr lang="en-US" altLang="en-US" sz="4000" b="1" dirty="0"/>
              <a:t>=</a:t>
            </a:r>
            <a:r>
              <a:rPr lang="et-EE" altLang="en-US" sz="4000" b="1" dirty="0"/>
              <a:t> a-il</a:t>
            </a:r>
          </a:p>
        </p:txBody>
      </p:sp>
    </p:spTree>
    <p:extLst>
      <p:ext uri="{BB962C8B-B14F-4D97-AF65-F5344CB8AC3E}">
        <p14:creationId xmlns:p14="http://schemas.microsoft.com/office/powerpoint/2010/main" val="328344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eaLnBrk="1" hangingPunct="1"/>
            <a:r>
              <a:rPr lang="et-EE" altLang="en-US" dirty="0"/>
              <a:t>Suurtähtlühendi  ehk </a:t>
            </a:r>
            <a:r>
              <a:rPr lang="et-EE" altLang="en-US" b="1" dirty="0"/>
              <a:t>akronüümi</a:t>
            </a:r>
            <a:r>
              <a:rPr lang="et-EE" altLang="en-US" dirty="0"/>
              <a:t> käänamine: jätad lugemisel lühendiks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altLang="en-US" dirty="0"/>
          </a:p>
          <a:p>
            <a:pPr>
              <a:buNone/>
            </a:pPr>
            <a:r>
              <a:rPr lang="et-EE" altLang="en-US" dirty="0"/>
              <a:t>			</a:t>
            </a:r>
            <a:r>
              <a:rPr lang="et-EE" altLang="en-US" sz="3200" dirty="0"/>
              <a:t>AS-ist   või   ASist või   </a:t>
            </a:r>
            <a:r>
              <a:rPr lang="et-EE" altLang="en-US" sz="3200" dirty="0" err="1"/>
              <a:t>AS-st</a:t>
            </a:r>
            <a:r>
              <a:rPr lang="et-EE" altLang="en-US" sz="3200" dirty="0"/>
              <a:t>   või   </a:t>
            </a:r>
            <a:r>
              <a:rPr lang="et-EE" altLang="en-US" sz="3200" dirty="0" err="1"/>
              <a:t>ASst</a:t>
            </a:r>
            <a:endParaRPr lang="et-EE" altLang="en-US" sz="3200" dirty="0"/>
          </a:p>
          <a:p>
            <a:pPr eaLnBrk="1" hangingPunct="1">
              <a:buFont typeface="Wingdings" pitchFamily="2" charset="2"/>
              <a:buNone/>
            </a:pPr>
            <a:endParaRPr lang="et-EE" altLang="en-US" sz="3200" dirty="0"/>
          </a:p>
          <a:p>
            <a:pPr eaLnBrk="1" hangingPunct="1">
              <a:buFont typeface="Wingdings" pitchFamily="2" charset="2"/>
              <a:buNone/>
            </a:pPr>
            <a:r>
              <a:rPr lang="et-EE" altLang="en-US" sz="3200" dirty="0"/>
              <a:t>       			MTÜ-dele    või   MTÜdele</a:t>
            </a:r>
          </a:p>
        </p:txBody>
      </p:sp>
    </p:spTree>
    <p:extLst>
      <p:ext uri="{BB962C8B-B14F-4D97-AF65-F5344CB8AC3E}">
        <p14:creationId xmlns:p14="http://schemas.microsoft.com/office/powerpoint/2010/main" val="402527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n-US" b="1" dirty="0"/>
              <a:t>ARVUD JA ARVSÕNAD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n-US" dirty="0"/>
              <a:t>Üldkeeletekstis arvsõnad 1-10 sõnadega,</a:t>
            </a:r>
          </a:p>
          <a:p>
            <a:pPr marL="0" indent="0" eaLnBrk="1" hangingPunct="1">
              <a:buNone/>
            </a:pPr>
            <a:r>
              <a:rPr lang="et-EE" altLang="en-US" dirty="0"/>
              <a:t>							</a:t>
            </a:r>
            <a:r>
              <a:rPr lang="et-EE" altLang="en-US" dirty="0">
                <a:solidFill>
                  <a:srgbClr val="FF0000"/>
                </a:solidFill>
              </a:rPr>
              <a:t>aga</a:t>
            </a:r>
          </a:p>
          <a:p>
            <a:pPr eaLnBrk="1" hangingPunct="1"/>
            <a:r>
              <a:rPr lang="et-EE" altLang="en-US" dirty="0"/>
              <a:t>kui tekstis palju suuri ja väikeseid arve lähestikku, kirjuta kõik numbritega.</a:t>
            </a:r>
          </a:p>
          <a:p>
            <a:pPr marL="0" indent="0" eaLnBrk="1" hangingPunct="1">
              <a:buNone/>
            </a:pPr>
            <a:endParaRPr lang="et-EE" altLang="en-US" dirty="0"/>
          </a:p>
          <a:p>
            <a:pPr eaLnBrk="1" hangingPunct="1"/>
            <a:r>
              <a:rPr lang="et-EE" altLang="en-US" dirty="0"/>
              <a:t>Number ja sõna sobivad kokku alates miljonist – 5 miljonit või 5 mln; 0,5 mld </a:t>
            </a:r>
          </a:p>
        </p:txBody>
      </p:sp>
    </p:spTree>
    <p:extLst>
      <p:ext uri="{BB962C8B-B14F-4D97-AF65-F5344CB8AC3E}">
        <p14:creationId xmlns:p14="http://schemas.microsoft.com/office/powerpoint/2010/main" val="797685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Millal arv numbri ja sõna kombinatsioonina? Tühikud?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	</a:t>
            </a:r>
          </a:p>
          <a:p>
            <a:pPr marL="0" indent="0">
              <a:buNone/>
            </a:pPr>
            <a:r>
              <a:rPr lang="et-EE" dirty="0"/>
              <a:t>    	</a:t>
            </a:r>
            <a:r>
              <a:rPr lang="et-EE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3sada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   300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	</a:t>
            </a:r>
            <a:r>
              <a:rPr lang="et-EE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tuh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    2000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	20 000 (tühik alates 5kohalistest)</a:t>
            </a:r>
            <a:r>
              <a:rPr lang="et-E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telefoninr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liigendus:   +372 5533 5533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	2 mln	    2000000  või 2 000 000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	</a:t>
            </a:r>
            <a:r>
              <a:rPr lang="et-EE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t-EE" strike="sngStrike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mlj</a:t>
            </a:r>
            <a:r>
              <a:rPr lang="et-EE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kas miljon või miljard?			</a:t>
            </a:r>
          </a:p>
        </p:txBody>
      </p:sp>
    </p:spTree>
    <p:extLst>
      <p:ext uri="{BB962C8B-B14F-4D97-AF65-F5344CB8AC3E}">
        <p14:creationId xmlns:p14="http://schemas.microsoft.com/office/powerpoint/2010/main" val="389324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Tühikuga või ilma?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t-EE" dirty="0"/>
              <a:t>	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Üldreegel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: numbri ja lühendi või sümboli vahel tühik.</a:t>
            </a:r>
          </a:p>
          <a:p>
            <a:pPr marL="0" indent="0" algn="ctr">
              <a:buNone/>
            </a:pPr>
            <a:r>
              <a:rPr lang="et-EE" sz="2200" dirty="0">
                <a:latin typeface="Arial" panose="020B0604020202020204" pitchFamily="34" charset="0"/>
                <a:cs typeface="Arial" panose="020B0604020202020204" pitchFamily="34" charset="0"/>
              </a:rPr>
              <a:t>Püsitühik: </a:t>
            </a:r>
            <a:r>
              <a:rPr lang="et-EE" sz="2200" dirty="0" err="1">
                <a:latin typeface="Arial" panose="020B0604020202020204" pitchFamily="34" charset="0"/>
                <a:cs typeface="Arial" panose="020B0604020202020204" pitchFamily="34" charset="0"/>
              </a:rPr>
              <a:t>Ctrl+Shift+tühik</a:t>
            </a:r>
            <a:r>
              <a:rPr lang="et-EE" sz="2200" dirty="0">
                <a:latin typeface="Arial" panose="020B0604020202020204" pitchFamily="34" charset="0"/>
                <a:cs typeface="Arial" panose="020B0604020202020204" pitchFamily="34" charset="0"/>
              </a:rPr>
              <a:t> (ei vii ühikut uuele reale)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	3 meetrit	   		3 m       	</a:t>
            </a:r>
            <a:r>
              <a:rPr lang="et-EE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kolm m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Sümbolid:       § 3            		3. §         	300 €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Erandlikult kokku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  3% või  3‰       3°  sooja      3  °C   </a:t>
            </a:r>
            <a:r>
              <a:rPr lang="et-EE" sz="2200" dirty="0">
                <a:latin typeface="Arial" panose="020B0604020202020204" pitchFamily="34" charset="0"/>
                <a:cs typeface="Arial" panose="020B0604020202020204" pitchFamily="34" charset="0"/>
              </a:rPr>
              <a:t>(kraadimärk: Alt+0176)</a:t>
            </a:r>
          </a:p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Täpsustav täht:		11.b       Tina 13c           	</a:t>
            </a:r>
            <a:r>
              <a:rPr lang="et-E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839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Punktiga või punktita?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Remonditakse B korpuse 2 korruse ruume</a:t>
            </a:r>
          </a:p>
          <a:p>
            <a:pPr marL="0" indent="0">
              <a:buNone/>
            </a:pPr>
            <a:r>
              <a:rPr lang="et-EE" i="1" dirty="0">
                <a:latin typeface="Arial" panose="020B0604020202020204" pitchFamily="34" charset="0"/>
                <a:cs typeface="Arial" panose="020B0604020202020204" pitchFamily="34" charset="0"/>
              </a:rPr>
              <a:t>	Remonditakse B korpuse 2. korruse ruume</a:t>
            </a:r>
          </a:p>
          <a:p>
            <a:pPr marL="0" indent="0" algn="ctr">
              <a:buNone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Punktita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põhiarv viitab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paljususele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ctr">
              <a:buNone/>
            </a:pP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Punktiga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järgarv    viitab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ühele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objektile või nähtusele, mis on nii mitmes </a:t>
            </a:r>
            <a:r>
              <a:rPr lang="et-EE" b="1" dirty="0">
                <a:latin typeface="Arial" panose="020B0604020202020204" pitchFamily="34" charset="0"/>
                <a:cs typeface="Arial" panose="020B0604020202020204" pitchFamily="34" charset="0"/>
              </a:rPr>
              <a:t>mingis järjekorras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766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1092</TotalTime>
  <Words>1030</Words>
  <Application>Microsoft Office PowerPoint</Application>
  <PresentationFormat>On-screen Show (4:3)</PresentationFormat>
  <Paragraphs>196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Rounded MT Bold</vt:lpstr>
      <vt:lpstr>Corbel</vt:lpstr>
      <vt:lpstr>Wingdings</vt:lpstr>
      <vt:lpstr>Parallax</vt:lpstr>
      <vt:lpstr>Ametikeel</vt:lpstr>
      <vt:lpstr>KUST SAAB KEELEABI?</vt:lpstr>
      <vt:lpstr>LÜHENDID</vt:lpstr>
      <vt:lpstr>Väiketähtlühendi käänamine: loed sõnana välja</vt:lpstr>
      <vt:lpstr>Suurtähtlühendi  ehk akronüümi käänamine: jätad lugemisel lühendiks</vt:lpstr>
      <vt:lpstr>ARVUD JA ARVSÕNAD</vt:lpstr>
      <vt:lpstr>Millal arv numbri ja sõna kombinatsioonina? Tühikud?</vt:lpstr>
      <vt:lpstr>Tühikuga või ilma?</vt:lpstr>
      <vt:lpstr>Punktiga või punktita?</vt:lpstr>
      <vt:lpstr>Arvsõnade kokku või lahku kirjutamine</vt:lpstr>
      <vt:lpstr>Arvude käänamine</vt:lpstr>
      <vt:lpstr>-ne ja -line-lõpuliste sõnade liitumine</vt:lpstr>
      <vt:lpstr>Numbrid + -ne  ja -line -lõpulised sõnad alati kokku </vt:lpstr>
      <vt:lpstr>Arvsõna + -ne  ja -line  lõpuline sõna: kokku- või lahkukirjutus sõltub sellest, kas arvsõna koosneb ühest või mitmest sõnast</vt:lpstr>
      <vt:lpstr>Ära eksita lugejat! </vt:lpstr>
      <vt:lpstr>Ära eksita lugejat! </vt:lpstr>
      <vt:lpstr>Kui vaja, vähenda võltsimisvõimalusi  </vt:lpstr>
      <vt:lpstr>Kuupäev on alati punktiga</vt:lpstr>
      <vt:lpstr>kuni</vt:lpstr>
      <vt:lpstr>Kellaaeg</vt:lpstr>
      <vt:lpstr>Mida millal Eestis kasutada?</vt:lpstr>
      <vt:lpstr>Rahaühik – ikka tühik!</vt:lpstr>
      <vt:lpstr>Millal kasutada suurt algustähte?</vt:lpstr>
      <vt:lpstr>Püsikindla nimetusega näitame täpsust ja täielikkust</vt:lpstr>
      <vt:lpstr>Allüksused või osad, omandivormi tähistaja</vt:lpstr>
      <vt:lpstr>Ametinimetused, auastmed, teaduskraadid ja tiitlid väikese tähega </vt:lpstr>
      <vt:lpstr>Kirja algus</vt:lpstr>
      <vt:lpstr>Kirja sisu</vt:lpstr>
      <vt:lpstr>Kirja lõpp</vt:lpstr>
      <vt:lpstr>Hea ametlik stiil</vt:lpstr>
    </vt:vector>
  </TitlesOfParts>
  <Company>TMK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KORREKTNE EESTI KEEL</dc:title>
  <dc:creator>kristina</dc:creator>
  <cp:lastModifiedBy>kristina</cp:lastModifiedBy>
  <cp:revision>109</cp:revision>
  <dcterms:created xsi:type="dcterms:W3CDTF">2015-10-29T19:15:14Z</dcterms:created>
  <dcterms:modified xsi:type="dcterms:W3CDTF">2024-10-11T10:53:04Z</dcterms:modified>
</cp:coreProperties>
</file>